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52451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kt_smarn" panose="02000000000000000000" pitchFamily="2" charset="0"/>
      <p:regular r:id="rId11"/>
    </p:embeddedFont>
    <p:embeddedFont>
      <p:font typeface="FC Iconic" panose="020B0500040200020003" pitchFamily="34" charset="-34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2AEC"/>
    <a:srgbClr val="067914"/>
    <a:srgbClr val="7C21CA"/>
    <a:srgbClr val="0A7347"/>
    <a:srgbClr val="0042FF"/>
    <a:srgbClr val="C40287"/>
    <a:srgbClr val="D758B5"/>
    <a:srgbClr val="0488C1"/>
    <a:srgbClr val="025F0D"/>
    <a:srgbClr val="F6C1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60"/>
    <p:restoredTop sz="94694"/>
  </p:normalViewPr>
  <p:slideViewPr>
    <p:cSldViewPr snapToGrid="0">
      <p:cViewPr varScale="1">
        <p:scale>
          <a:sx n="143" d="100"/>
          <a:sy n="143" d="100"/>
        </p:scale>
        <p:origin x="4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491ED-B253-264C-8957-A0D302D18DD1}" type="datetimeFigureOut">
              <a:rPr lang="x-none" smtClean="0"/>
              <a:t>18/10/2024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8188" y="1143000"/>
            <a:ext cx="5381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9D178-DC2F-C342-90B2-5528B1D26034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46425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A9D178-DC2F-C342-90B2-5528B1D26034}" type="slidenum">
              <a:rPr lang="x-none" smtClean="0"/>
              <a:t>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66920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A9D178-DC2F-C342-90B2-5528B1D26034}" type="slidenum">
              <a:rPr lang="x-none" smtClean="0"/>
              <a:t>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79012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CC167C1-D433-3C65-459C-A016E13EF5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2480" y="474635"/>
            <a:ext cx="3124200" cy="3644900"/>
          </a:xfrm>
          <a:prstGeom prst="rect">
            <a:avLst/>
          </a:prstGeom>
        </p:spPr>
      </p:pic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F249D8B-D332-FB0A-5AA5-906C93BB68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60125" y="841471"/>
            <a:ext cx="2286920" cy="2798091"/>
          </a:xfrm>
          <a:custGeom>
            <a:avLst/>
            <a:gdLst>
              <a:gd name="connsiteX0" fmla="*/ 1143460 w 2286920"/>
              <a:gd name="connsiteY0" fmla="*/ 0 h 2798091"/>
              <a:gd name="connsiteX1" fmla="*/ 2286920 w 2286920"/>
              <a:gd name="connsiteY1" fmla="*/ 1399045 h 2798091"/>
              <a:gd name="connsiteX2" fmla="*/ 1143460 w 2286920"/>
              <a:gd name="connsiteY2" fmla="*/ 2798091 h 2798091"/>
              <a:gd name="connsiteX3" fmla="*/ 0 w 2286920"/>
              <a:gd name="connsiteY3" fmla="*/ 1399045 h 2798091"/>
              <a:gd name="connsiteX4" fmla="*/ 1143460 w 2286920"/>
              <a:gd name="connsiteY4" fmla="*/ 0 h 2798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920" h="2798091">
                <a:moveTo>
                  <a:pt x="1143460" y="0"/>
                </a:moveTo>
                <a:cubicBezTo>
                  <a:pt x="1774975" y="0"/>
                  <a:pt x="2286920" y="626374"/>
                  <a:pt x="2286920" y="1399045"/>
                </a:cubicBezTo>
                <a:cubicBezTo>
                  <a:pt x="2286920" y="2171717"/>
                  <a:pt x="1774975" y="2798091"/>
                  <a:pt x="1143460" y="2798091"/>
                </a:cubicBezTo>
                <a:cubicBezTo>
                  <a:pt x="511944" y="2798091"/>
                  <a:pt x="0" y="2171717"/>
                  <a:pt x="0" y="1399045"/>
                </a:cubicBezTo>
                <a:cubicBezTo>
                  <a:pt x="0" y="626374"/>
                  <a:pt x="511944" y="0"/>
                  <a:pt x="1143460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18312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3755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9254"/>
            <a:ext cx="7886700" cy="10138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96265"/>
            <a:ext cx="7886700" cy="3327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861431"/>
            <a:ext cx="2057400" cy="2792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DEA9D-D043-684A-B298-0A8FF883781E}" type="datetimeFigureOut">
              <a:rPr lang="x-none" smtClean="0"/>
              <a:t>18/10/2024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861431"/>
            <a:ext cx="3086100" cy="2792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861431"/>
            <a:ext cx="2057400" cy="2792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4BD1B-2335-7D4B-A73E-7E7E1EAC38A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34839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0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2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0E0D2F8-439D-0D50-DFFB-2D601135EB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28900"/>
            <a:ext cx="4851400" cy="2616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E7B6069-61CF-E340-B00C-67E0F79CB0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086" y="1381696"/>
            <a:ext cx="1987860" cy="19878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93BD311-C29F-16DB-C772-EA2876CFA1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29" y="183852"/>
            <a:ext cx="1342210" cy="130850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07FD587-AC88-CD45-7859-55B37794674C}"/>
              </a:ext>
            </a:extLst>
          </p:cNvPr>
          <p:cNvSpPr txBox="1"/>
          <p:nvPr/>
        </p:nvSpPr>
        <p:spPr>
          <a:xfrm>
            <a:off x="2513356" y="1893673"/>
            <a:ext cx="32877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dirty="0">
                <a:solidFill>
                  <a:srgbClr val="072AEC"/>
                </a:solidFill>
                <a:effectLst>
                  <a:glow rad="29259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t_smarn" panose="02000000000000000000" pitchFamily="2" charset="0"/>
                <a:cs typeface="kt_smarn" panose="02000000000000000000" pitchFamily="2" charset="0"/>
              </a:rPr>
              <a:t>ยินดีต้อนรับ</a:t>
            </a:r>
            <a:endParaRPr lang="x-none" sz="6600" dirty="0">
              <a:solidFill>
                <a:srgbClr val="072AEC"/>
              </a:solidFill>
              <a:effectLst>
                <a:glow rad="29259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C35E7EC-DAD6-CD0A-AEF5-9F85AA4AB05B}"/>
              </a:ext>
            </a:extLst>
          </p:cNvPr>
          <p:cNvSpPr txBox="1"/>
          <p:nvPr/>
        </p:nvSpPr>
        <p:spPr>
          <a:xfrm>
            <a:off x="2453108" y="3686225"/>
            <a:ext cx="3231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แบบแบบ</a:t>
            </a:r>
            <a:endParaRPr lang="x-none" sz="2400" b="1" dirty="0">
              <a:solidFill>
                <a:srgbClr val="FF0000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43C9246-AA67-2DAB-0DB5-08E00B95BC96}"/>
              </a:ext>
            </a:extLst>
          </p:cNvPr>
          <p:cNvSpPr txBox="1"/>
          <p:nvPr/>
        </p:nvSpPr>
        <p:spPr>
          <a:xfrm>
            <a:off x="4157221" y="222552"/>
            <a:ext cx="48633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3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33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DDCA1EB-FE9E-05B6-97A8-929B6F86A49D}"/>
              </a:ext>
            </a:extLst>
          </p:cNvPr>
          <p:cNvSpPr txBox="1"/>
          <p:nvPr/>
        </p:nvSpPr>
        <p:spPr>
          <a:xfrm>
            <a:off x="4617667" y="639364"/>
            <a:ext cx="486331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900" dirty="0">
                <a:solidFill>
                  <a:srgbClr val="067914"/>
                </a:solidFill>
                <a:effectLst/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</a:t>
            </a:r>
            <a:r>
              <a:rPr lang="th-TH" sz="1900" dirty="0" smtClean="0">
                <a:solidFill>
                  <a:srgbClr val="067914"/>
                </a:solidFill>
                <a:effectLst/>
                <a:latin typeface="FC Iconic" panose="020B0500040200020003" pitchFamily="34" charset="-34"/>
                <a:cs typeface="FC Iconic" panose="020B0500040200020003" pitchFamily="34" charset="-34"/>
              </a:rPr>
              <a:t>นกระทรวงสาธารณสุข</a:t>
            </a:r>
            <a:endParaRPr lang="x-none" sz="1900" dirty="0">
              <a:solidFill>
                <a:srgbClr val="067914"/>
              </a:solidFill>
              <a:effectLst/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2AC9EF1-0816-66BF-79BF-817F09A30EBD}"/>
              </a:ext>
            </a:extLst>
          </p:cNvPr>
          <p:cNvSpPr txBox="1"/>
          <p:nvPr/>
        </p:nvSpPr>
        <p:spPr>
          <a:xfrm>
            <a:off x="143057" y="4026754"/>
            <a:ext cx="486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</a:t>
            </a:r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พยา</a:t>
            </a:r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บาลหนอหงส์</a:t>
            </a:r>
            <a:endParaRPr lang="x-none" sz="24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1DC9C430-8948-0197-685C-CAC5FCBEA845}"/>
              </a:ext>
            </a:extLst>
          </p:cNvPr>
          <p:cNvSpPr txBox="1"/>
          <p:nvPr/>
        </p:nvSpPr>
        <p:spPr>
          <a:xfrm>
            <a:off x="1867710" y="3283379"/>
            <a:ext cx="3823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เนื่องในโอกาสย้ายมาดำรงตำแหน่ง</a:t>
            </a:r>
            <a:endParaRPr lang="x-none" sz="24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42C8CA1-5FC5-A2F8-8DB1-7E7C21304259}"/>
              </a:ext>
            </a:extLst>
          </p:cNvPr>
          <p:cNvSpPr txBox="1"/>
          <p:nvPr/>
        </p:nvSpPr>
        <p:spPr>
          <a:xfrm>
            <a:off x="1661939" y="2446837"/>
            <a:ext cx="4427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gradFill>
                  <a:gsLst>
                    <a:gs pos="37000">
                      <a:srgbClr val="FF0000"/>
                    </a:gs>
                    <a:gs pos="75000">
                      <a:srgbClr val="C00000"/>
                    </a:gs>
                  </a:gsLst>
                  <a:lin ang="5400000" scaled="1"/>
                </a:gra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นายแดง    เหลือง</a:t>
            </a:r>
            <a:endParaRPr lang="x-none" sz="4800" b="1" dirty="0">
              <a:gradFill>
                <a:gsLst>
                  <a:gs pos="37000">
                    <a:srgbClr val="FF0000"/>
                  </a:gs>
                  <a:gs pos="75000">
                    <a:srgbClr val="C00000"/>
                  </a:gs>
                </a:gsLst>
                <a:lin ang="5400000" scaled="1"/>
              </a:gra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AF9A8244-5935-7C2F-7D6E-55A40372489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630" y="3039263"/>
            <a:ext cx="1676400" cy="17272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AFE57A73-9EDC-885F-BFE2-145F7BDDD18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2830" y="4099128"/>
            <a:ext cx="1981200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AF9A8244-5935-7C2F-7D6E-55A4037248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630" y="3039263"/>
            <a:ext cx="1676400" cy="1727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2B9F328-18DD-5CBA-9B16-D57DBE023F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2830" y="4100825"/>
            <a:ext cx="1981200" cy="11557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0E0D2F8-439D-0D50-DFFB-2D601135EB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28900"/>
            <a:ext cx="4851400" cy="2616200"/>
          </a:xfrm>
          <a:prstGeom prst="rect">
            <a:avLst/>
          </a:prstGeom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xmlns="" id="{093BD311-C29F-16DB-C772-EA2876CFA1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29" y="183852"/>
            <a:ext cx="1342210" cy="1308506"/>
          </a:xfrm>
          <a:prstGeom prst="rect">
            <a:avLst/>
          </a:prstGeom>
        </p:spPr>
      </p:pic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A07FD587-AC88-CD45-7859-55B37794674C}"/>
              </a:ext>
            </a:extLst>
          </p:cNvPr>
          <p:cNvSpPr txBox="1"/>
          <p:nvPr/>
        </p:nvSpPr>
        <p:spPr>
          <a:xfrm>
            <a:off x="2513356" y="1893673"/>
            <a:ext cx="32877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dirty="0">
                <a:solidFill>
                  <a:srgbClr val="072AEC"/>
                </a:solidFill>
                <a:effectLst>
                  <a:glow rad="29259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t_smarn" panose="02000000000000000000" pitchFamily="2" charset="0"/>
                <a:cs typeface="kt_smarn" panose="02000000000000000000" pitchFamily="2" charset="0"/>
              </a:rPr>
              <a:t>ยินดีต้อนรับ</a:t>
            </a:r>
            <a:endParaRPr lang="x-none" sz="6600" dirty="0">
              <a:solidFill>
                <a:srgbClr val="072AEC"/>
              </a:solidFill>
              <a:effectLst>
                <a:glow rad="29259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20" name="TextBox 16">
            <a:extLst>
              <a:ext uri="{FF2B5EF4-FFF2-40B4-BE49-F238E27FC236}">
                <a16:creationId xmlns:a16="http://schemas.microsoft.com/office/drawing/2014/main" xmlns="" id="{F43C9246-AA67-2DAB-0DB5-08E00B95BC96}"/>
              </a:ext>
            </a:extLst>
          </p:cNvPr>
          <p:cNvSpPr txBox="1"/>
          <p:nvPr/>
        </p:nvSpPr>
        <p:spPr>
          <a:xfrm>
            <a:off x="4157221" y="222552"/>
            <a:ext cx="48633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3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33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xmlns="" id="{ADDCA1EB-FE9E-05B6-97A8-929B6F86A49D}"/>
              </a:ext>
            </a:extLst>
          </p:cNvPr>
          <p:cNvSpPr txBox="1"/>
          <p:nvPr/>
        </p:nvSpPr>
        <p:spPr>
          <a:xfrm>
            <a:off x="4617667" y="639364"/>
            <a:ext cx="486331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900" dirty="0">
                <a:solidFill>
                  <a:srgbClr val="067914"/>
                </a:solidFill>
                <a:effectLst/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</a:t>
            </a:r>
            <a:r>
              <a:rPr lang="th-TH" sz="1900" dirty="0" smtClean="0">
                <a:solidFill>
                  <a:srgbClr val="067914"/>
                </a:solidFill>
                <a:effectLst/>
                <a:latin typeface="FC Iconic" panose="020B0500040200020003" pitchFamily="34" charset="-34"/>
                <a:cs typeface="FC Iconic" panose="020B0500040200020003" pitchFamily="34" charset="-34"/>
              </a:rPr>
              <a:t>นกระทรวงสาธารณสุข</a:t>
            </a:r>
            <a:endParaRPr lang="x-none" sz="1900" dirty="0">
              <a:solidFill>
                <a:srgbClr val="067914"/>
              </a:solidFill>
              <a:effectLst/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5" name="TextBox 2">
            <a:extLst>
              <a:ext uri="{FF2B5EF4-FFF2-40B4-BE49-F238E27FC236}">
                <a16:creationId xmlns:a16="http://schemas.microsoft.com/office/drawing/2014/main" xmlns="" id="{72AC9EF1-0816-66BF-79BF-817F09A30EBD}"/>
              </a:ext>
            </a:extLst>
          </p:cNvPr>
          <p:cNvSpPr txBox="1"/>
          <p:nvPr/>
        </p:nvSpPr>
        <p:spPr>
          <a:xfrm>
            <a:off x="143057" y="4026754"/>
            <a:ext cx="486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</a:t>
            </a:r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พยา</a:t>
            </a:r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บาลหนอหงส์</a:t>
            </a:r>
            <a:endParaRPr lang="x-none" sz="24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6" name="TextBox 17">
            <a:extLst>
              <a:ext uri="{FF2B5EF4-FFF2-40B4-BE49-F238E27FC236}">
                <a16:creationId xmlns:a16="http://schemas.microsoft.com/office/drawing/2014/main" xmlns="" id="{1DC9C430-8948-0197-685C-CAC5FCBEA845}"/>
              </a:ext>
            </a:extLst>
          </p:cNvPr>
          <p:cNvSpPr txBox="1"/>
          <p:nvPr/>
        </p:nvSpPr>
        <p:spPr>
          <a:xfrm>
            <a:off x="1867710" y="3283379"/>
            <a:ext cx="3823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เนื่องในโอกาสย้ายมาดำรงตำแหน่ง</a:t>
            </a:r>
            <a:endParaRPr lang="x-none" sz="24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7" name="TextBox 20">
            <a:extLst>
              <a:ext uri="{FF2B5EF4-FFF2-40B4-BE49-F238E27FC236}">
                <a16:creationId xmlns:a16="http://schemas.microsoft.com/office/drawing/2014/main" xmlns="" id="{B42C8CA1-5FC5-A2F8-8DB1-7E7C21304259}"/>
              </a:ext>
            </a:extLst>
          </p:cNvPr>
          <p:cNvSpPr txBox="1"/>
          <p:nvPr/>
        </p:nvSpPr>
        <p:spPr>
          <a:xfrm>
            <a:off x="1661939" y="2446837"/>
            <a:ext cx="4427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gradFill>
                  <a:gsLst>
                    <a:gs pos="37000">
                      <a:srgbClr val="FF0000"/>
                    </a:gs>
                    <a:gs pos="75000">
                      <a:srgbClr val="C00000"/>
                    </a:gs>
                  </a:gsLst>
                  <a:lin ang="5400000" scaled="1"/>
                </a:gra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นายแดง    เหลือง</a:t>
            </a:r>
            <a:endParaRPr lang="x-none" sz="4800" b="1" dirty="0">
              <a:gradFill>
                <a:gsLst>
                  <a:gs pos="37000">
                    <a:srgbClr val="FF0000"/>
                  </a:gs>
                  <a:gs pos="75000">
                    <a:srgbClr val="C00000"/>
                  </a:gs>
                </a:gsLst>
                <a:lin ang="5400000" scaled="1"/>
              </a:gra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28" name="Picture 9">
            <a:extLst>
              <a:ext uri="{FF2B5EF4-FFF2-40B4-BE49-F238E27FC236}">
                <a16:creationId xmlns:a16="http://schemas.microsoft.com/office/drawing/2014/main" xmlns="" id="{CE7B6069-61CF-E340-B00C-67E0F79CB0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42" y="1426931"/>
            <a:ext cx="1987860" cy="1987860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xmlns="" id="{4C35E7EC-DAD6-CD0A-AEF5-9F85AA4AB05B}"/>
              </a:ext>
            </a:extLst>
          </p:cNvPr>
          <p:cNvSpPr txBox="1"/>
          <p:nvPr/>
        </p:nvSpPr>
        <p:spPr>
          <a:xfrm>
            <a:off x="2453108" y="3686225"/>
            <a:ext cx="3231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แบบแบบ</a:t>
            </a:r>
            <a:endParaRPr lang="x-none" sz="2400" b="1" dirty="0">
              <a:solidFill>
                <a:srgbClr val="FF0000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1561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AF9A8244-5935-7C2F-7D6E-55A4037248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630" y="3039263"/>
            <a:ext cx="1676400" cy="17272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0E0D2F8-439D-0D50-DFFB-2D601135EB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28900"/>
            <a:ext cx="4851400" cy="2616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786A2AD-CD83-BBEB-C160-7F2C1BDB3C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1103" y="4102847"/>
            <a:ext cx="1981200" cy="1155700"/>
          </a:xfrm>
          <a:prstGeom prst="rect">
            <a:avLst/>
          </a:prstGeom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xmlns="" id="{093BD311-C29F-16DB-C772-EA2876CFA1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29" y="183852"/>
            <a:ext cx="1342210" cy="1308506"/>
          </a:xfrm>
          <a:prstGeom prst="rect">
            <a:avLst/>
          </a:prstGeom>
        </p:spPr>
      </p:pic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A07FD587-AC88-CD45-7859-55B37794674C}"/>
              </a:ext>
            </a:extLst>
          </p:cNvPr>
          <p:cNvSpPr txBox="1"/>
          <p:nvPr/>
        </p:nvSpPr>
        <p:spPr>
          <a:xfrm>
            <a:off x="2513356" y="1893673"/>
            <a:ext cx="32877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dirty="0">
                <a:solidFill>
                  <a:srgbClr val="072AEC"/>
                </a:solidFill>
                <a:effectLst>
                  <a:glow rad="29259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t_smarn" panose="02000000000000000000" pitchFamily="2" charset="0"/>
                <a:cs typeface="kt_smarn" panose="02000000000000000000" pitchFamily="2" charset="0"/>
              </a:rPr>
              <a:t>ยินดีต้อนรับ</a:t>
            </a:r>
            <a:endParaRPr lang="x-none" sz="6600" dirty="0">
              <a:solidFill>
                <a:srgbClr val="072AEC"/>
              </a:solidFill>
              <a:effectLst>
                <a:glow rad="29259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20" name="TextBox 16">
            <a:extLst>
              <a:ext uri="{FF2B5EF4-FFF2-40B4-BE49-F238E27FC236}">
                <a16:creationId xmlns:a16="http://schemas.microsoft.com/office/drawing/2014/main" xmlns="" id="{F43C9246-AA67-2DAB-0DB5-08E00B95BC96}"/>
              </a:ext>
            </a:extLst>
          </p:cNvPr>
          <p:cNvSpPr txBox="1"/>
          <p:nvPr/>
        </p:nvSpPr>
        <p:spPr>
          <a:xfrm>
            <a:off x="4157221" y="222552"/>
            <a:ext cx="48633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3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33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xmlns="" id="{ADDCA1EB-FE9E-05B6-97A8-929B6F86A49D}"/>
              </a:ext>
            </a:extLst>
          </p:cNvPr>
          <p:cNvSpPr txBox="1"/>
          <p:nvPr/>
        </p:nvSpPr>
        <p:spPr>
          <a:xfrm>
            <a:off x="4617667" y="639364"/>
            <a:ext cx="486331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900" dirty="0">
                <a:solidFill>
                  <a:srgbClr val="067914"/>
                </a:solidFill>
                <a:effectLst/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</a:t>
            </a:r>
            <a:r>
              <a:rPr lang="th-TH" sz="1900" dirty="0" smtClean="0">
                <a:solidFill>
                  <a:srgbClr val="067914"/>
                </a:solidFill>
                <a:effectLst/>
                <a:latin typeface="FC Iconic" panose="020B0500040200020003" pitchFamily="34" charset="-34"/>
                <a:cs typeface="FC Iconic" panose="020B0500040200020003" pitchFamily="34" charset="-34"/>
              </a:rPr>
              <a:t>นกระทรวงสาธารณสุข</a:t>
            </a:r>
            <a:endParaRPr lang="x-none" sz="1900" dirty="0">
              <a:solidFill>
                <a:srgbClr val="067914"/>
              </a:solidFill>
              <a:effectLst/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5" name="TextBox 2">
            <a:extLst>
              <a:ext uri="{FF2B5EF4-FFF2-40B4-BE49-F238E27FC236}">
                <a16:creationId xmlns:a16="http://schemas.microsoft.com/office/drawing/2014/main" xmlns="" id="{72AC9EF1-0816-66BF-79BF-817F09A30EBD}"/>
              </a:ext>
            </a:extLst>
          </p:cNvPr>
          <p:cNvSpPr txBox="1"/>
          <p:nvPr/>
        </p:nvSpPr>
        <p:spPr>
          <a:xfrm>
            <a:off x="143057" y="4026754"/>
            <a:ext cx="486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</a:t>
            </a:r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พยา</a:t>
            </a:r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บาลหนอหงส์</a:t>
            </a:r>
            <a:endParaRPr lang="x-none" sz="24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6" name="TextBox 17">
            <a:extLst>
              <a:ext uri="{FF2B5EF4-FFF2-40B4-BE49-F238E27FC236}">
                <a16:creationId xmlns:a16="http://schemas.microsoft.com/office/drawing/2014/main" xmlns="" id="{1DC9C430-8948-0197-685C-CAC5FCBEA845}"/>
              </a:ext>
            </a:extLst>
          </p:cNvPr>
          <p:cNvSpPr txBox="1"/>
          <p:nvPr/>
        </p:nvSpPr>
        <p:spPr>
          <a:xfrm>
            <a:off x="1867710" y="3283379"/>
            <a:ext cx="3823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เนื่องในโอกาสย้ายมาดำรงตำแหน่ง</a:t>
            </a:r>
            <a:endParaRPr lang="x-none" sz="24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7" name="TextBox 20">
            <a:extLst>
              <a:ext uri="{FF2B5EF4-FFF2-40B4-BE49-F238E27FC236}">
                <a16:creationId xmlns:a16="http://schemas.microsoft.com/office/drawing/2014/main" xmlns="" id="{B42C8CA1-5FC5-A2F8-8DB1-7E7C21304259}"/>
              </a:ext>
            </a:extLst>
          </p:cNvPr>
          <p:cNvSpPr txBox="1"/>
          <p:nvPr/>
        </p:nvSpPr>
        <p:spPr>
          <a:xfrm>
            <a:off x="1661939" y="2446837"/>
            <a:ext cx="4427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gradFill>
                  <a:gsLst>
                    <a:gs pos="37000">
                      <a:srgbClr val="FF0000"/>
                    </a:gs>
                    <a:gs pos="75000">
                      <a:srgbClr val="C00000"/>
                    </a:gs>
                  </a:gsLst>
                  <a:lin ang="5400000" scaled="1"/>
                </a:gra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นายแดง    เหลือง</a:t>
            </a:r>
            <a:endParaRPr lang="x-none" sz="4800" b="1" dirty="0">
              <a:gradFill>
                <a:gsLst>
                  <a:gs pos="37000">
                    <a:srgbClr val="FF0000"/>
                  </a:gs>
                  <a:gs pos="75000">
                    <a:srgbClr val="C00000"/>
                  </a:gs>
                </a:gsLst>
                <a:lin ang="5400000" scaled="1"/>
              </a:gra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28" name="Picture 9">
            <a:extLst>
              <a:ext uri="{FF2B5EF4-FFF2-40B4-BE49-F238E27FC236}">
                <a16:creationId xmlns:a16="http://schemas.microsoft.com/office/drawing/2014/main" xmlns="" id="{CE7B6069-61CF-E340-B00C-67E0F79CB0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42" y="1426931"/>
            <a:ext cx="1987860" cy="1987860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xmlns="" id="{4C35E7EC-DAD6-CD0A-AEF5-9F85AA4AB05B}"/>
              </a:ext>
            </a:extLst>
          </p:cNvPr>
          <p:cNvSpPr txBox="1"/>
          <p:nvPr/>
        </p:nvSpPr>
        <p:spPr>
          <a:xfrm>
            <a:off x="2453108" y="3686225"/>
            <a:ext cx="3231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แบบแบบ</a:t>
            </a:r>
            <a:endParaRPr lang="x-none" sz="2400" b="1" dirty="0">
              <a:solidFill>
                <a:srgbClr val="FF0000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7106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AF9A8244-5935-7C2F-7D6E-55A4037248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630" y="3039263"/>
            <a:ext cx="1676400" cy="17272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0E0D2F8-439D-0D50-DFFB-2D601135EB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28900"/>
            <a:ext cx="4851400" cy="2616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324AE6D-5E2A-C263-22EA-1CE5394813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5585" y="4102847"/>
            <a:ext cx="1981200" cy="1155700"/>
          </a:xfrm>
          <a:prstGeom prst="rect">
            <a:avLst/>
          </a:prstGeom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xmlns="" id="{093BD311-C29F-16DB-C772-EA2876CFA1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29" y="183852"/>
            <a:ext cx="1342210" cy="1308506"/>
          </a:xfrm>
          <a:prstGeom prst="rect">
            <a:avLst/>
          </a:prstGeom>
        </p:spPr>
      </p:pic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A07FD587-AC88-CD45-7859-55B37794674C}"/>
              </a:ext>
            </a:extLst>
          </p:cNvPr>
          <p:cNvSpPr txBox="1"/>
          <p:nvPr/>
        </p:nvSpPr>
        <p:spPr>
          <a:xfrm>
            <a:off x="2513356" y="1893673"/>
            <a:ext cx="32877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dirty="0">
                <a:solidFill>
                  <a:srgbClr val="072AEC"/>
                </a:solidFill>
                <a:effectLst>
                  <a:glow rad="29259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t_smarn" panose="02000000000000000000" pitchFamily="2" charset="0"/>
                <a:cs typeface="kt_smarn" panose="02000000000000000000" pitchFamily="2" charset="0"/>
              </a:rPr>
              <a:t>ยินดีต้อนรับ</a:t>
            </a:r>
            <a:endParaRPr lang="x-none" sz="6600" dirty="0">
              <a:solidFill>
                <a:srgbClr val="072AEC"/>
              </a:solidFill>
              <a:effectLst>
                <a:glow rad="29259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20" name="TextBox 16">
            <a:extLst>
              <a:ext uri="{FF2B5EF4-FFF2-40B4-BE49-F238E27FC236}">
                <a16:creationId xmlns:a16="http://schemas.microsoft.com/office/drawing/2014/main" xmlns="" id="{F43C9246-AA67-2DAB-0DB5-08E00B95BC96}"/>
              </a:ext>
            </a:extLst>
          </p:cNvPr>
          <p:cNvSpPr txBox="1"/>
          <p:nvPr/>
        </p:nvSpPr>
        <p:spPr>
          <a:xfrm>
            <a:off x="4157221" y="222552"/>
            <a:ext cx="48633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3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33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xmlns="" id="{ADDCA1EB-FE9E-05B6-97A8-929B6F86A49D}"/>
              </a:ext>
            </a:extLst>
          </p:cNvPr>
          <p:cNvSpPr txBox="1"/>
          <p:nvPr/>
        </p:nvSpPr>
        <p:spPr>
          <a:xfrm>
            <a:off x="4617667" y="639364"/>
            <a:ext cx="486331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900" dirty="0">
                <a:solidFill>
                  <a:srgbClr val="067914"/>
                </a:solidFill>
                <a:effectLst/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</a:t>
            </a:r>
            <a:r>
              <a:rPr lang="th-TH" sz="1900" dirty="0" smtClean="0">
                <a:solidFill>
                  <a:srgbClr val="067914"/>
                </a:solidFill>
                <a:effectLst/>
                <a:latin typeface="FC Iconic" panose="020B0500040200020003" pitchFamily="34" charset="-34"/>
                <a:cs typeface="FC Iconic" panose="020B0500040200020003" pitchFamily="34" charset="-34"/>
              </a:rPr>
              <a:t>นกระทรวงสาธารณสุข</a:t>
            </a:r>
            <a:endParaRPr lang="x-none" sz="1900" dirty="0">
              <a:solidFill>
                <a:srgbClr val="067914"/>
              </a:solidFill>
              <a:effectLst/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5" name="TextBox 2">
            <a:extLst>
              <a:ext uri="{FF2B5EF4-FFF2-40B4-BE49-F238E27FC236}">
                <a16:creationId xmlns:a16="http://schemas.microsoft.com/office/drawing/2014/main" xmlns="" id="{72AC9EF1-0816-66BF-79BF-817F09A30EBD}"/>
              </a:ext>
            </a:extLst>
          </p:cNvPr>
          <p:cNvSpPr txBox="1"/>
          <p:nvPr/>
        </p:nvSpPr>
        <p:spPr>
          <a:xfrm>
            <a:off x="143057" y="4026754"/>
            <a:ext cx="486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</a:t>
            </a:r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พยา</a:t>
            </a:r>
            <a:r>
              <a:rPr lang="th-TH" sz="2400" dirty="0" smtClean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บาลหนอหงส์</a:t>
            </a:r>
            <a:endParaRPr lang="x-none" sz="24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6" name="TextBox 17">
            <a:extLst>
              <a:ext uri="{FF2B5EF4-FFF2-40B4-BE49-F238E27FC236}">
                <a16:creationId xmlns:a16="http://schemas.microsoft.com/office/drawing/2014/main" xmlns="" id="{1DC9C430-8948-0197-685C-CAC5FCBEA845}"/>
              </a:ext>
            </a:extLst>
          </p:cNvPr>
          <p:cNvSpPr txBox="1"/>
          <p:nvPr/>
        </p:nvSpPr>
        <p:spPr>
          <a:xfrm>
            <a:off x="1867710" y="3283379"/>
            <a:ext cx="3823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srgbClr val="072AEC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เนื่องในโอกาสย้ายมาดำรงตำแหน่ง</a:t>
            </a:r>
            <a:endParaRPr lang="x-none" sz="2400" dirty="0">
              <a:solidFill>
                <a:srgbClr val="072AEC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7" name="TextBox 20">
            <a:extLst>
              <a:ext uri="{FF2B5EF4-FFF2-40B4-BE49-F238E27FC236}">
                <a16:creationId xmlns:a16="http://schemas.microsoft.com/office/drawing/2014/main" xmlns="" id="{B42C8CA1-5FC5-A2F8-8DB1-7E7C21304259}"/>
              </a:ext>
            </a:extLst>
          </p:cNvPr>
          <p:cNvSpPr txBox="1"/>
          <p:nvPr/>
        </p:nvSpPr>
        <p:spPr>
          <a:xfrm>
            <a:off x="1661939" y="2446837"/>
            <a:ext cx="4427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gradFill>
                  <a:gsLst>
                    <a:gs pos="37000">
                      <a:srgbClr val="FF0000"/>
                    </a:gs>
                    <a:gs pos="75000">
                      <a:srgbClr val="C00000"/>
                    </a:gs>
                  </a:gsLst>
                  <a:lin ang="5400000" scaled="1"/>
                </a:gra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นายแดง    เหลือง</a:t>
            </a:r>
            <a:endParaRPr lang="x-none" sz="4800" b="1" dirty="0">
              <a:gradFill>
                <a:gsLst>
                  <a:gs pos="37000">
                    <a:srgbClr val="FF0000"/>
                  </a:gs>
                  <a:gs pos="75000">
                    <a:srgbClr val="C00000"/>
                  </a:gs>
                </a:gsLst>
                <a:lin ang="5400000" scaled="1"/>
              </a:gra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28" name="Picture 9">
            <a:extLst>
              <a:ext uri="{FF2B5EF4-FFF2-40B4-BE49-F238E27FC236}">
                <a16:creationId xmlns:a16="http://schemas.microsoft.com/office/drawing/2014/main" xmlns="" id="{CE7B6069-61CF-E340-B00C-67E0F79CB0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42" y="1426931"/>
            <a:ext cx="1987860" cy="1987860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xmlns="" id="{4C35E7EC-DAD6-CD0A-AEF5-9F85AA4AB05B}"/>
              </a:ext>
            </a:extLst>
          </p:cNvPr>
          <p:cNvSpPr txBox="1"/>
          <p:nvPr/>
        </p:nvSpPr>
        <p:spPr>
          <a:xfrm>
            <a:off x="2453108" y="3686225"/>
            <a:ext cx="3231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21033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แบบแบบ</a:t>
            </a:r>
            <a:endParaRPr lang="x-none" sz="2400" b="1" dirty="0">
              <a:solidFill>
                <a:srgbClr val="FF0000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21033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0166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60</TotalTime>
  <Words>94</Words>
  <Application>Microsoft Office PowerPoint</Application>
  <PresentationFormat>กำหนดเอง</PresentationFormat>
  <Paragraphs>30</Paragraphs>
  <Slides>4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10" baseType="lpstr">
      <vt:lpstr>Calibri</vt:lpstr>
      <vt:lpstr>kt_smarn</vt:lpstr>
      <vt:lpstr>FC Iconic</vt:lpstr>
      <vt:lpstr>Arial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892</dc:creator>
  <cp:lastModifiedBy>ccs_win10_17</cp:lastModifiedBy>
  <cp:revision>9</cp:revision>
  <dcterms:created xsi:type="dcterms:W3CDTF">2023-09-28T04:05:55Z</dcterms:created>
  <dcterms:modified xsi:type="dcterms:W3CDTF">2024-10-18T08:31:06Z</dcterms:modified>
</cp:coreProperties>
</file>